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5" r:id="rId4"/>
    <p:sldId id="256" r:id="rId5"/>
    <p:sldId id="258" r:id="rId6"/>
    <p:sldId id="259" r:id="rId7"/>
    <p:sldId id="262" r:id="rId8"/>
    <p:sldId id="263" r:id="rId9"/>
    <p:sldId id="264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943"/>
    <a:srgbClr val="003399"/>
    <a:srgbClr val="006600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CA6D0-CEA3-4D4E-8075-1D39328AF47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97CFF-0A60-4358-9555-07C843148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4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7CFF-0A60-4358-9555-07C8431484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3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7CFF-0A60-4358-9555-07C8431484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6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7CFF-0A60-4358-9555-07C8431484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1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4.wdp"/><Relationship Id="rId7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герб р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47" y="129103"/>
            <a:ext cx="1576301" cy="15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1\Desktop\sama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87" y="2836876"/>
            <a:ext cx="4107222" cy="246433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247605" y="2186735"/>
            <a:ext cx="7056783" cy="50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АДМИНИСТРАЦИЯ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ГОРОДСКОГО ОКРУГА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САМАРА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САМАРСКОЙ ОБЛАСТИ</a:t>
            </a: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2511521" y="171109"/>
            <a:ext cx="4528954" cy="6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«Лучшая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практика»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470189" y="994267"/>
            <a:ext cx="6611617" cy="7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«Муниципальная экономическая политика и управление муниципальными финансами»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677665" y="5392391"/>
            <a:ext cx="6196662" cy="41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Конкурсная заявка городского округа Самара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56" y="3803099"/>
            <a:ext cx="2771256" cy="1950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95257"/>
            <a:ext cx="2592288" cy="1598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50439"/>
            <a:ext cx="5076190" cy="2342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10" y="2135523"/>
            <a:ext cx="4858628" cy="17896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0305" y="6236295"/>
            <a:ext cx="1986569" cy="577081"/>
            <a:chOff x="137160" y="6105861"/>
            <a:chExt cx="1986569" cy="577081"/>
          </a:xfrm>
        </p:grpSpPr>
        <p:pic>
          <p:nvPicPr>
            <p:cNvPr id="10" name="Picture 3" descr="C:\Users\1\Desktop\samara светлый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6165304"/>
              <a:ext cx="792088" cy="47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37160" y="6105861"/>
              <a:ext cx="126348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Администрация</a:t>
              </a:r>
            </a:p>
            <a:p>
              <a:pPr algn="ctr"/>
              <a:r>
                <a:rPr lang="ru-RU" sz="1050" b="1" dirty="0"/>
                <a:t>г</a:t>
              </a:r>
              <a:r>
                <a:rPr lang="ru-RU" sz="1050" b="1" dirty="0" smtClean="0"/>
                <a:t>ородского округа</a:t>
              </a:r>
            </a:p>
            <a:p>
              <a:pPr algn="ctr"/>
              <a:r>
                <a:rPr lang="ru-RU" sz="1050" b="1" dirty="0" smtClean="0"/>
                <a:t>Самара</a:t>
              </a:r>
              <a:endParaRPr lang="ru-RU" sz="105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380312" y="6236295"/>
            <a:ext cx="1704772" cy="577081"/>
            <a:chOff x="3851920" y="6105860"/>
            <a:chExt cx="1704772" cy="577081"/>
          </a:xfrm>
        </p:grpSpPr>
        <p:sp>
          <p:nvSpPr>
            <p:cNvPr id="13" name="TextBox 12"/>
            <p:cNvSpPr txBox="1"/>
            <p:nvPr/>
          </p:nvSpPr>
          <p:spPr>
            <a:xfrm>
              <a:off x="4499992" y="6105860"/>
              <a:ext cx="105670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Правительство</a:t>
              </a:r>
            </a:p>
            <a:p>
              <a:pPr algn="ctr"/>
              <a:r>
                <a:rPr lang="ru-RU" sz="1050" b="1" dirty="0" smtClean="0"/>
                <a:t>Самарской</a:t>
              </a:r>
            </a:p>
            <a:p>
              <a:pPr algn="ctr"/>
              <a:r>
                <a:rPr lang="ru-RU" sz="1050" b="1" dirty="0" smtClean="0"/>
                <a:t>области</a:t>
              </a:r>
              <a:endParaRPr lang="ru-RU" sz="1050" b="1" dirty="0"/>
            </a:p>
          </p:txBody>
        </p:sp>
        <p:pic>
          <p:nvPicPr>
            <p:cNvPr id="14" name="Picture 4" descr="C:\Users\1\Desktop\Область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6165304"/>
              <a:ext cx="710070" cy="47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79512" y="548680"/>
            <a:ext cx="8784976" cy="975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60622" y="637200"/>
            <a:ext cx="15588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АИС «Прогноз и планирование бюджета»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7217" y="637200"/>
            <a:ext cx="1775354" cy="5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Нормативно-справочная информация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87473" y="637200"/>
            <a:ext cx="1847361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АС «Бюджет»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02885" y="637200"/>
            <a:ext cx="1777427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АИС «Госзаказ»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34000" y="637200"/>
            <a:ext cx="1476032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ПП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«БАРС – Бюджет С»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65140" y="1177976"/>
            <a:ext cx="5292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4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данных для аналитики</a:t>
            </a:r>
            <a:endParaRPr lang="ru-RU" sz="1600" b="1" spc="43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66853" y="3819780"/>
            <a:ext cx="3589323" cy="905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аналитический центр оперативного управления бюджетным процессом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75290" y="1602790"/>
            <a:ext cx="471725" cy="43471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255735" y="1602790"/>
            <a:ext cx="471725" cy="43471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494845" y="1607671"/>
            <a:ext cx="471725" cy="43471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43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374"/>
            <a:ext cx="7334145" cy="675800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85564"/>
            <a:ext cx="3240360" cy="2430271"/>
          </a:xfrm>
          <a:prstGeom prst="rect">
            <a:avLst/>
          </a:prstGeom>
        </p:spPr>
      </p:pic>
      <p:pic>
        <p:nvPicPr>
          <p:cNvPr id="21" name="Picture 11" descr="C:\Users\1\Desktop\Самара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41" y="2432484"/>
            <a:ext cx="1986517" cy="250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40305" y="6236295"/>
            <a:ext cx="1986569" cy="577081"/>
            <a:chOff x="137160" y="6105861"/>
            <a:chExt cx="1986569" cy="577081"/>
          </a:xfrm>
        </p:grpSpPr>
        <p:pic>
          <p:nvPicPr>
            <p:cNvPr id="31" name="Picture 3" descr="C:\Users\1\Desktop\samara светлый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6165304"/>
              <a:ext cx="792088" cy="47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37160" y="6105861"/>
              <a:ext cx="126348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Администрация</a:t>
              </a:r>
            </a:p>
            <a:p>
              <a:pPr algn="ctr"/>
              <a:r>
                <a:rPr lang="ru-RU" sz="1050" b="1" dirty="0"/>
                <a:t>г</a:t>
              </a:r>
              <a:r>
                <a:rPr lang="ru-RU" sz="1050" b="1" dirty="0" smtClean="0"/>
                <a:t>ородского округа</a:t>
              </a:r>
            </a:p>
            <a:p>
              <a:pPr algn="ctr"/>
              <a:r>
                <a:rPr lang="ru-RU" sz="1050" b="1" dirty="0" smtClean="0"/>
                <a:t>Самара</a:t>
              </a:r>
              <a:endParaRPr lang="ru-RU" sz="105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80312" y="6236295"/>
            <a:ext cx="1704772" cy="577081"/>
            <a:chOff x="3851920" y="6105860"/>
            <a:chExt cx="1704772" cy="577081"/>
          </a:xfrm>
        </p:grpSpPr>
        <p:sp>
          <p:nvSpPr>
            <p:cNvPr id="34" name="TextBox 33"/>
            <p:cNvSpPr txBox="1"/>
            <p:nvPr/>
          </p:nvSpPr>
          <p:spPr>
            <a:xfrm>
              <a:off x="4499992" y="6105860"/>
              <a:ext cx="105670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Правительство</a:t>
              </a:r>
            </a:p>
            <a:p>
              <a:pPr algn="ctr"/>
              <a:r>
                <a:rPr lang="ru-RU" sz="1050" b="1" dirty="0" smtClean="0"/>
                <a:t>Самарской</a:t>
              </a:r>
            </a:p>
            <a:p>
              <a:pPr algn="ctr"/>
              <a:r>
                <a:rPr lang="ru-RU" sz="1050" b="1" dirty="0" smtClean="0"/>
                <a:t>области</a:t>
              </a:r>
              <a:endParaRPr lang="ru-RU" sz="1050" b="1" dirty="0"/>
            </a:p>
          </p:txBody>
        </p:sp>
        <p:pic>
          <p:nvPicPr>
            <p:cNvPr id="35" name="Picture 4" descr="C:\Users\1\Desktop\Область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6165304"/>
              <a:ext cx="710070" cy="47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" y="106174"/>
            <a:ext cx="3853012" cy="394548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5" y="3969804"/>
            <a:ext cx="3657607" cy="2325629"/>
          </a:xfrm>
          <a:prstGeom prst="rect">
            <a:avLst/>
          </a:prstGeom>
        </p:spPr>
      </p:pic>
      <p:pic>
        <p:nvPicPr>
          <p:cNvPr id="26" name="Picture 25" descr="C:\Users\1\Desktop\ЖД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2500" y1="16150" x2="42500" y2="16150"/>
                        <a14:foregroundMark x1="46750" y1="20155" x2="46750" y2="20155"/>
                        <a14:foregroundMark x1="48750" y1="31654" x2="48750" y2="31654"/>
                        <a14:foregroundMark x1="50167" y1="43282" x2="50167" y2="43282"/>
                        <a14:foregroundMark x1="49667" y1="21059" x2="49667" y2="21059"/>
                        <a14:foregroundMark x1="52167" y1="8656" x2="52167" y2="8656"/>
                        <a14:foregroundMark x1="59083" y1="5039" x2="59083" y2="5039"/>
                        <a14:foregroundMark x1="71083" y1="6460" x2="71083" y2="6460"/>
                        <a14:foregroundMark x1="87417" y1="17054" x2="87417" y2="17054"/>
                        <a14:foregroundMark x1="93417" y1="13049" x2="93417" y2="13049"/>
                        <a14:foregroundMark x1="95083" y1="27261" x2="95083" y2="30879"/>
                        <a14:foregroundMark x1="94833" y1="46770" x2="95417" y2="48579"/>
                        <a14:foregroundMark x1="96250" y1="55685" x2="96250" y2="55685"/>
                        <a14:foregroundMark x1="96250" y1="55685" x2="96250" y2="55685"/>
                        <a14:foregroundMark x1="96250" y1="55685" x2="96250" y2="55685"/>
                        <a14:foregroundMark x1="90250" y1="37468" x2="90250" y2="37468"/>
                        <a14:foregroundMark x1="84000" y1="81783" x2="84000" y2="81783"/>
                        <a14:foregroundMark x1="87083" y1="80491" x2="87083" y2="80491"/>
                        <a14:foregroundMark x1="91667" y1="82687" x2="91667" y2="82687"/>
                        <a14:foregroundMark x1="89667" y1="79587" x2="89667" y2="79587"/>
                        <a14:foregroundMark x1="92500" y1="79070" x2="92500" y2="79070"/>
                        <a14:foregroundMark x1="89833" y1="82171" x2="89833" y2="82171"/>
                        <a14:foregroundMark x1="89667" y1="85401" x2="89667" y2="85401"/>
                        <a14:foregroundMark x1="93250" y1="83075" x2="93250" y2="83075"/>
                        <a14:foregroundMark x1="94167" y1="80491" x2="94167" y2="80491"/>
                        <a14:foregroundMark x1="95250" y1="79328" x2="95250" y2="79328"/>
                        <a14:foregroundMark x1="96083" y1="78424" x2="96083" y2="78424"/>
                        <a14:foregroundMark x1="95333" y1="76357" x2="95333" y2="76357"/>
                        <a14:foregroundMark x1="63833" y1="90698" x2="64333" y2="90698"/>
                        <a14:foregroundMark x1="67167" y1="90698" x2="67167" y2="90698"/>
                        <a14:foregroundMark x1="69417" y1="91344" x2="69417" y2="91344"/>
                        <a14:foregroundMark x1="71583" y1="92765" x2="71583" y2="92765"/>
                        <a14:foregroundMark x1="73750" y1="92119" x2="73750" y2="92119"/>
                        <a14:foregroundMark x1="4250" y1="90698" x2="4250" y2="90698"/>
                        <a14:foregroundMark x1="76667" y1="96770" x2="76667" y2="96770"/>
                        <a14:foregroundMark x1="3667" y1="79070" x2="3667" y2="79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16292"/>
            <a:ext cx="2791008" cy="202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2290"/>
            <a:ext cx="3940571" cy="26099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6084" y="4141124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541 км </a:t>
            </a:r>
            <a:r>
              <a:rPr lang="ru-RU" sz="2000" b="1" baseline="30000" dirty="0" smtClean="0"/>
              <a:t>2</a:t>
            </a:r>
            <a:endParaRPr lang="ru-RU" sz="2000" b="1" baseline="30000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52" y="980728"/>
            <a:ext cx="3477752" cy="23196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65603" y="3283768"/>
            <a:ext cx="222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1 173 000 жителей</a:t>
            </a:r>
            <a:endParaRPr lang="ru-RU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40236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467544" y="404664"/>
            <a:ext cx="8280920" cy="6120680"/>
          </a:xfrm>
          <a:prstGeom prst="ellipse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рапеция 2"/>
          <p:cNvSpPr/>
          <p:nvPr/>
        </p:nvSpPr>
        <p:spPr>
          <a:xfrm>
            <a:off x="107504" y="2924944"/>
            <a:ext cx="9036496" cy="2775432"/>
          </a:xfrm>
          <a:prstGeom prst="trapezoid">
            <a:avLst>
              <a:gd name="adj" fmla="val 108298"/>
            </a:avLst>
          </a:prstGeom>
          <a:solidFill>
            <a:schemeClr val="tx2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606305"/>
            <a:ext cx="1728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55776" y="5331044"/>
            <a:ext cx="435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бюджеты внутригородских районов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44000" y="4618821"/>
            <a:ext cx="1728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4392" y="4606305"/>
            <a:ext cx="1728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44208" y="4610964"/>
            <a:ext cx="1728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40887" y="3817844"/>
            <a:ext cx="1728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46521" y="3821689"/>
            <a:ext cx="1728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52155" y="3812937"/>
            <a:ext cx="1728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44000" y="3020667"/>
            <a:ext cx="1728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44392" y="3024557"/>
            <a:ext cx="1728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17552" y="3950896"/>
            <a:ext cx="1785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Железнодорожный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ВГР</a:t>
            </a:r>
            <a:endParaRPr lang="ru-RU" sz="13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7817" y="3936436"/>
            <a:ext cx="12666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Октябрьский</a:t>
            </a:r>
          </a:p>
          <a:p>
            <a:r>
              <a:rPr lang="ru-RU" sz="1300" dirty="0"/>
              <a:t>ВГР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2390" y="3936436"/>
            <a:ext cx="1059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Советский</a:t>
            </a:r>
          </a:p>
          <a:p>
            <a:r>
              <a:rPr lang="ru-RU" sz="1300" dirty="0"/>
              <a:t>ВГР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9357" y="3147975"/>
            <a:ext cx="1557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Промышленный</a:t>
            </a:r>
          </a:p>
          <a:p>
            <a:r>
              <a:rPr lang="ru-RU" sz="1300" dirty="0"/>
              <a:t>ВГР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0891" y="4750635"/>
            <a:ext cx="15334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 err="1"/>
              <a:t>Красноглинский</a:t>
            </a:r>
            <a:endParaRPr lang="ru-RU" sz="1300" dirty="0"/>
          </a:p>
          <a:p>
            <a:r>
              <a:rPr lang="ru-RU" sz="1300" dirty="0"/>
              <a:t>ВГР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71706" y="3151271"/>
            <a:ext cx="10733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Кировский</a:t>
            </a:r>
          </a:p>
          <a:p>
            <a:r>
              <a:rPr lang="ru-RU" sz="1300" dirty="0"/>
              <a:t>ВГР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3840" y="4734463"/>
            <a:ext cx="14388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 smtClean="0"/>
              <a:t>Куйбышевский</a:t>
            </a:r>
            <a:endParaRPr lang="ru-RU" sz="1300" dirty="0"/>
          </a:p>
          <a:p>
            <a:r>
              <a:rPr lang="ru-RU" sz="1300" dirty="0"/>
              <a:t>ВГР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67836" y="4740171"/>
            <a:ext cx="10807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 smtClean="0"/>
              <a:t>Ленинский</a:t>
            </a:r>
            <a:endParaRPr lang="ru-RU" sz="1300" dirty="0"/>
          </a:p>
          <a:p>
            <a:r>
              <a:rPr lang="ru-RU" sz="1300" dirty="0"/>
              <a:t>ВГР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8979" y="4734462"/>
            <a:ext cx="10982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 smtClean="0"/>
              <a:t>Самарский</a:t>
            </a:r>
            <a:endParaRPr lang="ru-RU" sz="1300" dirty="0"/>
          </a:p>
          <a:p>
            <a:r>
              <a:rPr lang="ru-RU" sz="1300" dirty="0"/>
              <a:t>ВГР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52142" y="2097312"/>
            <a:ext cx="2516757" cy="8546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417757" y="2279709"/>
            <a:ext cx="23855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 smtClean="0"/>
              <a:t>Бюджет</a:t>
            </a:r>
          </a:p>
          <a:p>
            <a:r>
              <a:rPr lang="ru-RU" sz="1300" dirty="0" smtClean="0"/>
              <a:t>городского округа Самара</a:t>
            </a:r>
            <a:endParaRPr lang="ru-RU" sz="1300" dirty="0"/>
          </a:p>
        </p:txBody>
      </p:sp>
      <p:sp>
        <p:nvSpPr>
          <p:cNvPr id="35" name="TextBox 34"/>
          <p:cNvSpPr txBox="1"/>
          <p:nvPr/>
        </p:nvSpPr>
        <p:spPr>
          <a:xfrm>
            <a:off x="2302359" y="1560360"/>
            <a:ext cx="464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153943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консолидированный бюджет</a:t>
            </a:r>
            <a:endParaRPr lang="ru-RU" sz="2400" b="1" dirty="0">
              <a:solidFill>
                <a:srgbClr val="153943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7607" y="936031"/>
            <a:ext cx="5407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единая среда автоматизации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9512" y="908720"/>
            <a:ext cx="8784976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0305" y="6236295"/>
            <a:ext cx="1986569" cy="577081"/>
            <a:chOff x="137160" y="6105861"/>
            <a:chExt cx="1986569" cy="577081"/>
          </a:xfrm>
        </p:grpSpPr>
        <p:pic>
          <p:nvPicPr>
            <p:cNvPr id="10" name="Picture 3" descr="C:\Users\1\Desktop\samara светлый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6165304"/>
              <a:ext cx="792088" cy="47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37160" y="6105861"/>
              <a:ext cx="126348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Администрация</a:t>
              </a:r>
            </a:p>
            <a:p>
              <a:pPr algn="ctr"/>
              <a:r>
                <a:rPr lang="ru-RU" sz="1050" b="1" dirty="0"/>
                <a:t>г</a:t>
              </a:r>
              <a:r>
                <a:rPr lang="ru-RU" sz="1050" b="1" dirty="0" smtClean="0"/>
                <a:t>ородского округа</a:t>
              </a:r>
            </a:p>
            <a:p>
              <a:pPr algn="ctr"/>
              <a:r>
                <a:rPr lang="ru-RU" sz="1050" b="1" dirty="0" smtClean="0"/>
                <a:t>Самара</a:t>
              </a:r>
              <a:endParaRPr lang="ru-RU" sz="105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380312" y="6236295"/>
            <a:ext cx="1704772" cy="577081"/>
            <a:chOff x="3851920" y="6105860"/>
            <a:chExt cx="1704772" cy="577081"/>
          </a:xfrm>
        </p:grpSpPr>
        <p:sp>
          <p:nvSpPr>
            <p:cNvPr id="13" name="TextBox 12"/>
            <p:cNvSpPr txBox="1"/>
            <p:nvPr/>
          </p:nvSpPr>
          <p:spPr>
            <a:xfrm>
              <a:off x="4499992" y="6105860"/>
              <a:ext cx="105670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Правительство</a:t>
              </a:r>
            </a:p>
            <a:p>
              <a:pPr algn="ctr"/>
              <a:r>
                <a:rPr lang="ru-RU" sz="1050" b="1" dirty="0" smtClean="0"/>
                <a:t>Самарской</a:t>
              </a:r>
            </a:p>
            <a:p>
              <a:pPr algn="ctr"/>
              <a:r>
                <a:rPr lang="ru-RU" sz="1050" b="1" dirty="0" smtClean="0"/>
                <a:t>области</a:t>
              </a:r>
              <a:endParaRPr lang="ru-RU" sz="1050" b="1" dirty="0"/>
            </a:p>
          </p:txBody>
        </p:sp>
        <p:pic>
          <p:nvPicPr>
            <p:cNvPr id="14" name="Picture 4" descr="C:\Users\1\Desktop\Область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6165304"/>
              <a:ext cx="710070" cy="47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2077200" y="1286816"/>
            <a:ext cx="15588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«Прогноз и планирование бюджета»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" name="Picture 2" descr="C:\Users\1\Documents\Презентация на конкурс\картинки\Кольц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7" y="4079514"/>
            <a:ext cx="7704856" cy="20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561161" y="559098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бюджета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560" y="555480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закупок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223" y="428166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заказа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79943" y="38610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9353" y="3953937"/>
            <a:ext cx="335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Постановка </a:t>
            </a:r>
            <a:r>
              <a:rPr lang="ru-RU" dirty="0" smtClean="0"/>
              <a:t>на учет бюджетных обязательств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613389" y="5231642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Санкционирование расходов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0305" y="3050376"/>
            <a:ext cx="166626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средств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60637" y="2727212"/>
            <a:ext cx="167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ФИНАНСОВЫЙ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о.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САМАРА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7405" y="3050376"/>
            <a:ext cx="166626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средств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286824"/>
            <a:ext cx="1775354" cy="5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Нормативно-справочная информация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87473" y="1290096"/>
            <a:ext cx="1847361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 «Бюджет»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602885" y="1290096"/>
            <a:ext cx="1777427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«Госзаказ»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434384" y="1281309"/>
            <a:ext cx="1476032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«БАРС – Бюджет С»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36987" y="960983"/>
            <a:ext cx="4070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4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АВТОМАТИЗАЦИИ</a:t>
            </a:r>
            <a:endParaRPr lang="ru-RU" sz="1400" b="1" spc="43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69207" y="2708920"/>
            <a:ext cx="149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классификаторы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87439" y="3212976"/>
            <a:ext cx="135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расходные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04815" y="3212975"/>
            <a:ext cx="150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на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9456" y="191683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справочники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90222" y="1892731"/>
            <a:ext cx="1133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сбор заявок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60832" y="2139248"/>
            <a:ext cx="159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реестр расходных</a:t>
            </a:r>
          </a:p>
          <a:p>
            <a:r>
              <a:rPr lang="ru-RU" dirty="0"/>
              <a:t>обязательств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57535" y="1894740"/>
            <a:ext cx="1228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лимиты</a:t>
            </a:r>
          </a:p>
          <a:p>
            <a:r>
              <a:rPr lang="ru-RU" dirty="0" smtClean="0"/>
              <a:t>бюджетных</a:t>
            </a:r>
          </a:p>
          <a:p>
            <a:r>
              <a:rPr lang="ru-RU" dirty="0" smtClean="0"/>
              <a:t>обязательств</a:t>
            </a:r>
            <a:endParaRPr lang="ru-RU" dirty="0"/>
          </a:p>
        </p:txBody>
      </p:sp>
      <p:pic>
        <p:nvPicPr>
          <p:cNvPr id="1026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60" y="2999531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60" y="2999530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60" y="2999529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60" y="2999528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60" y="2999527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72" y="2969012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72" y="2969011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2" y="2969010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72" y="2969009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9008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5859147" y="2722820"/>
            <a:ext cx="149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классификаторы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9" y="105835"/>
            <a:ext cx="457976" cy="50181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31798" y="186403"/>
            <a:ext cx="1598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Министерство управления финансами Самарской области</a:t>
            </a:r>
            <a:endParaRPr lang="ru-RU" sz="8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51520" y="1286824"/>
            <a:ext cx="1775354" cy="5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</a:rPr>
              <a:t>Нормативно-справочная информация</a:t>
            </a:r>
          </a:p>
        </p:txBody>
      </p:sp>
      <p:sp>
        <p:nvSpPr>
          <p:cNvPr id="59" name="Стрелка вправо 58"/>
          <p:cNvSpPr/>
          <p:nvPr/>
        </p:nvSpPr>
        <p:spPr>
          <a:xfrm rot="5400000" flipV="1">
            <a:off x="1009907" y="807168"/>
            <a:ext cx="592683" cy="186486"/>
          </a:xfrm>
          <a:prstGeom prst="rightArrow">
            <a:avLst>
              <a:gd name="adj1" fmla="val 50000"/>
              <a:gd name="adj2" fmla="val 8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6200000">
            <a:off x="768502" y="807167"/>
            <a:ext cx="592683" cy="186486"/>
          </a:xfrm>
          <a:prstGeom prst="rightArrow">
            <a:avLst>
              <a:gd name="adj1" fmla="val 50000"/>
              <a:gd name="adj2" fmla="val 8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078451" y="1286816"/>
            <a:ext cx="1557445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АИС «Прогноз и планирование бюджета»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03947" y="1288821"/>
            <a:ext cx="1830887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АС «Бюджет»</a:t>
            </a:r>
          </a:p>
        </p:txBody>
      </p:sp>
      <p:sp>
        <p:nvSpPr>
          <p:cNvPr id="49" name="Стрелка вправо 48"/>
          <p:cNvSpPr/>
          <p:nvPr/>
        </p:nvSpPr>
        <p:spPr>
          <a:xfrm>
            <a:off x="3463787" y="1472979"/>
            <a:ext cx="480319" cy="190642"/>
          </a:xfrm>
          <a:prstGeom prst="rightArrow">
            <a:avLst>
              <a:gd name="adj1" fmla="val 50000"/>
              <a:gd name="adj2" fmla="val 8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62260" y="2592541"/>
            <a:ext cx="6223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899360" y="2592498"/>
            <a:ext cx="6223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</p:txBody>
      </p:sp>
    </p:spTree>
    <p:extLst>
      <p:ext uri="{BB962C8B-B14F-4D97-AF65-F5344CB8AC3E}">
        <p14:creationId xmlns:p14="http://schemas.microsoft.com/office/powerpoint/2010/main" val="38419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363265" y="263436"/>
            <a:ext cx="1836000" cy="3572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</a:rPr>
              <a:t>Единая </a:t>
            </a:r>
            <a:r>
              <a:rPr lang="ru-RU" sz="1000" b="1" dirty="0" smtClean="0">
                <a:solidFill>
                  <a:schemeClr val="tx1"/>
                </a:solidFill>
              </a:rPr>
              <a:t>информационная </a:t>
            </a:r>
            <a:r>
              <a:rPr lang="ru-RU" sz="1000" b="1" dirty="0">
                <a:solidFill>
                  <a:schemeClr val="tx1"/>
                </a:solidFill>
              </a:rPr>
              <a:t>система </a:t>
            </a:r>
            <a:r>
              <a:rPr lang="ru-RU" sz="1000" b="1" dirty="0" smtClean="0">
                <a:solidFill>
                  <a:schemeClr val="tx1"/>
                </a:solidFill>
              </a:rPr>
              <a:t>в </a:t>
            </a:r>
            <a:r>
              <a:rPr lang="ru-RU" sz="1000" b="1" dirty="0">
                <a:solidFill>
                  <a:schemeClr val="tx1"/>
                </a:solidFill>
              </a:rPr>
              <a:t>сфере </a:t>
            </a:r>
            <a:r>
              <a:rPr lang="ru-RU" sz="1000" b="1" dirty="0" smtClean="0">
                <a:solidFill>
                  <a:schemeClr val="tx1"/>
                </a:solidFill>
              </a:rPr>
              <a:t>закупок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6105" y="337779"/>
            <a:ext cx="1438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Федеральное казначейство</a:t>
            </a:r>
            <a:endParaRPr lang="ru-RU" sz="8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26" y="229318"/>
            <a:ext cx="346117" cy="3852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79512" y="908720"/>
            <a:ext cx="8784976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77200" y="1290096"/>
            <a:ext cx="15588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«Прогноз и планирование бюджета»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286824"/>
            <a:ext cx="1774800" cy="5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Нормативно-справочная информация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04400" y="1290096"/>
            <a:ext cx="1832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 «Бюджет»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01600" y="1290096"/>
            <a:ext cx="1778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«Госзаказ»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434000" y="1290096"/>
            <a:ext cx="14760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«БАРС – Бюджет С»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36987" y="960983"/>
            <a:ext cx="4070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4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АВТОМАТИЗАЦИИ</a:t>
            </a:r>
            <a:endParaRPr lang="ru-RU" sz="1400" b="1" spc="43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04400" y="1286816"/>
            <a:ext cx="1832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АС «Бюджет»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601600" y="1286816"/>
            <a:ext cx="1778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АИС «Госзаказ»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79912" y="1862728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 smtClean="0"/>
              <a:t>контроль</a:t>
            </a:r>
          </a:p>
          <a:p>
            <a:r>
              <a:rPr lang="ru-RU" sz="1100" dirty="0" smtClean="0"/>
              <a:t>на </a:t>
            </a:r>
            <a:r>
              <a:rPr lang="ru-RU" sz="1100" dirty="0" err="1" smtClean="0"/>
              <a:t>непревышение</a:t>
            </a:r>
            <a:endParaRPr lang="ru-RU" sz="1100" dirty="0" smtClean="0"/>
          </a:p>
          <a:p>
            <a:r>
              <a:rPr lang="ru-RU" sz="1100" dirty="0" smtClean="0"/>
              <a:t>лимитов бюджетных</a:t>
            </a:r>
            <a:endParaRPr lang="ru-RU" sz="1100" dirty="0"/>
          </a:p>
          <a:p>
            <a:r>
              <a:rPr lang="ru-RU" sz="1100" dirty="0" smtClean="0"/>
              <a:t>обязательств</a:t>
            </a:r>
            <a:endParaRPr lang="ru-RU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5855245" y="1851384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план-графики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036243" y="2727212"/>
            <a:ext cx="31242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ФИНАНСОВЫЙ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о.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САМАРА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(уполномоченный орган)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305" y="3050957"/>
            <a:ext cx="16662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</a:t>
            </a:r>
            <a:r>
              <a:rPr lang="ru-RU" sz="1400" dirty="0" smtClean="0"/>
              <a:t>средств</a:t>
            </a:r>
          </a:p>
          <a:p>
            <a:r>
              <a:rPr lang="ru-RU" sz="1400" dirty="0" smtClean="0"/>
              <a:t>(заказчики)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377405" y="3050957"/>
            <a:ext cx="16662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</a:t>
            </a:r>
            <a:r>
              <a:rPr lang="ru-RU" sz="1400" dirty="0" smtClean="0"/>
              <a:t>средств</a:t>
            </a:r>
          </a:p>
          <a:p>
            <a:r>
              <a:rPr lang="ru-RU" sz="1400" dirty="0" smtClean="0"/>
              <a:t>(заказчики)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716251" y="2708920"/>
            <a:ext cx="1801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план-график закупок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06191" y="2722820"/>
            <a:ext cx="1801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план-график закупок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60" y="2999531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60" y="2999530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60" y="2999529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60" y="2999528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60" y="2999527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72" y="2969012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72" y="2969011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2" y="2969010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72" y="2969009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9008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Стрелка вправо 68"/>
          <p:cNvSpPr/>
          <p:nvPr/>
        </p:nvSpPr>
        <p:spPr>
          <a:xfrm rot="16200000">
            <a:off x="6326074" y="810829"/>
            <a:ext cx="524299" cy="288033"/>
          </a:xfrm>
          <a:prstGeom prst="rightArrow">
            <a:avLst>
              <a:gd name="adj1" fmla="val 50000"/>
              <a:gd name="adj2" fmla="val 8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57692" y="620688"/>
            <a:ext cx="1086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2" descr="C:\Users\1\Documents\Презентация на конкурс\картинки\Кольц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7" y="4090487"/>
            <a:ext cx="7704856" cy="20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372200" y="529200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бюджета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1880" y="566298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закупок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7584" y="55677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заказа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7584" y="430581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40305" y="6236295"/>
            <a:ext cx="1986569" cy="577081"/>
            <a:chOff x="137160" y="6105861"/>
            <a:chExt cx="1986569" cy="577081"/>
          </a:xfrm>
        </p:grpSpPr>
        <p:pic>
          <p:nvPicPr>
            <p:cNvPr id="53" name="Picture 3" descr="C:\Users\1\Desktop\samara светлый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6165304"/>
              <a:ext cx="792088" cy="47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137160" y="6105861"/>
              <a:ext cx="126348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Администрация</a:t>
              </a:r>
            </a:p>
            <a:p>
              <a:pPr algn="ctr"/>
              <a:r>
                <a:rPr lang="ru-RU" sz="1050" b="1" dirty="0"/>
                <a:t>г</a:t>
              </a:r>
              <a:r>
                <a:rPr lang="ru-RU" sz="1050" b="1" dirty="0" smtClean="0"/>
                <a:t>ородского округа</a:t>
              </a:r>
            </a:p>
            <a:p>
              <a:pPr algn="ctr"/>
              <a:r>
                <a:rPr lang="ru-RU" sz="1050" b="1" dirty="0" smtClean="0"/>
                <a:t>Самара</a:t>
              </a:r>
              <a:endParaRPr lang="ru-RU" sz="1050" b="1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380312" y="6236295"/>
            <a:ext cx="1704772" cy="577081"/>
            <a:chOff x="3851920" y="6105860"/>
            <a:chExt cx="1704772" cy="577081"/>
          </a:xfrm>
        </p:grpSpPr>
        <p:sp>
          <p:nvSpPr>
            <p:cNvPr id="56" name="TextBox 55"/>
            <p:cNvSpPr txBox="1"/>
            <p:nvPr/>
          </p:nvSpPr>
          <p:spPr>
            <a:xfrm>
              <a:off x="4499992" y="6105860"/>
              <a:ext cx="105670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Правительство</a:t>
              </a:r>
            </a:p>
            <a:p>
              <a:pPr algn="ctr"/>
              <a:r>
                <a:rPr lang="ru-RU" sz="1050" b="1" dirty="0" smtClean="0"/>
                <a:t>Самарской</a:t>
              </a:r>
            </a:p>
            <a:p>
              <a:pPr algn="ctr"/>
              <a:r>
                <a:rPr lang="ru-RU" sz="1050" b="1" dirty="0" smtClean="0"/>
                <a:t>области</a:t>
              </a:r>
              <a:endParaRPr lang="ru-RU" sz="1050" b="1" dirty="0"/>
            </a:p>
          </p:txBody>
        </p:sp>
        <p:pic>
          <p:nvPicPr>
            <p:cNvPr id="70" name="Picture 4" descr="C:\Users\1\Desktop\Область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6165304"/>
              <a:ext cx="710070" cy="47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70"/>
          <p:cNvSpPr txBox="1"/>
          <p:nvPr/>
        </p:nvSpPr>
        <p:spPr>
          <a:xfrm>
            <a:off x="2689498" y="3912860"/>
            <a:ext cx="335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Постановка </a:t>
            </a:r>
            <a:r>
              <a:rPr lang="ru-RU" dirty="0" smtClean="0"/>
              <a:t>на учет бюджетных обязательств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5724129" y="3945770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Санкционирование расходов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25104" y="2348880"/>
            <a:ext cx="151216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  <a:p>
            <a:pPr algn="ctr"/>
            <a:r>
              <a:rPr lang="ru-RU" sz="14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(заказчики)</a:t>
            </a:r>
            <a:endParaRPr lang="ru-RU" sz="1400" b="1" cap="all" dirty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434000" y="2370366"/>
            <a:ext cx="147829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  <a:p>
            <a:pPr algn="ctr"/>
            <a:r>
              <a:rPr lang="ru-RU" sz="14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(заказчики)</a:t>
            </a:r>
            <a:endParaRPr lang="ru-RU" sz="1400" b="1" cap="all" dirty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7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3036243" y="2727212"/>
            <a:ext cx="31242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ФИНАНСОВЫЙ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о.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САМАРА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(уполномоченный орган)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3265" y="263436"/>
            <a:ext cx="1836000" cy="3572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</a:rPr>
              <a:t>Единая </a:t>
            </a:r>
            <a:r>
              <a:rPr lang="ru-RU" sz="1000" b="1" dirty="0" smtClean="0">
                <a:solidFill>
                  <a:schemeClr val="tx1"/>
                </a:solidFill>
              </a:rPr>
              <a:t>информационная </a:t>
            </a:r>
            <a:r>
              <a:rPr lang="ru-RU" sz="1000" b="1" dirty="0">
                <a:solidFill>
                  <a:schemeClr val="tx1"/>
                </a:solidFill>
              </a:rPr>
              <a:t>система </a:t>
            </a:r>
            <a:r>
              <a:rPr lang="ru-RU" sz="1000" b="1" dirty="0" smtClean="0">
                <a:solidFill>
                  <a:schemeClr val="tx1"/>
                </a:solidFill>
              </a:rPr>
              <a:t>в </a:t>
            </a:r>
            <a:r>
              <a:rPr lang="ru-RU" sz="1000" b="1" dirty="0">
                <a:solidFill>
                  <a:schemeClr val="tx1"/>
                </a:solidFill>
              </a:rPr>
              <a:t>сфере </a:t>
            </a:r>
            <a:r>
              <a:rPr lang="ru-RU" sz="1000" b="1" dirty="0" smtClean="0">
                <a:solidFill>
                  <a:schemeClr val="tx1"/>
                </a:solidFill>
              </a:rPr>
              <a:t>закупок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6105" y="337779"/>
            <a:ext cx="1438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Федеральное казначейство</a:t>
            </a:r>
            <a:endParaRPr lang="ru-RU" sz="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26" y="229318"/>
            <a:ext cx="346117" cy="3852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9512" y="908720"/>
            <a:ext cx="8784976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77200" y="1290096"/>
            <a:ext cx="15588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«Прогноз и планирование бюджета»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286824"/>
            <a:ext cx="1774800" cy="5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Нормативно-справочная информация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04400" y="1290096"/>
            <a:ext cx="1832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 «Бюджет»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01599" y="1290096"/>
            <a:ext cx="1778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«Госзаказ»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434000" y="1290096"/>
            <a:ext cx="14760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«БАРС – Бюджет С»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6987" y="960983"/>
            <a:ext cx="4070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4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АВТОМАТИЗАЦИИ</a:t>
            </a:r>
            <a:endParaRPr lang="ru-RU" sz="1400" b="1" spc="43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05" y="3050957"/>
            <a:ext cx="16662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</a:t>
            </a:r>
            <a:r>
              <a:rPr lang="ru-RU" sz="1400" dirty="0" smtClean="0"/>
              <a:t>средств</a:t>
            </a:r>
          </a:p>
          <a:p>
            <a:r>
              <a:rPr lang="ru-RU" sz="1400" dirty="0" smtClean="0"/>
              <a:t>(заказчики)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377405" y="3050957"/>
            <a:ext cx="16662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</a:t>
            </a:r>
            <a:r>
              <a:rPr lang="ru-RU" sz="1400" dirty="0" smtClean="0"/>
              <a:t>средств</a:t>
            </a:r>
          </a:p>
          <a:p>
            <a:r>
              <a:rPr lang="ru-RU" sz="1400" dirty="0" smtClean="0"/>
              <a:t>(заказчики)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236426" y="2708920"/>
            <a:ext cx="761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6367" y="2722820"/>
            <a:ext cx="761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60" y="2999531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60" y="2999530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60" y="2999529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60" y="2999528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60" y="2999527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72" y="2969012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72" y="2969011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2" y="2969010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72" y="2969009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9008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5601600" y="1286816"/>
            <a:ext cx="1778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АИС «Госзаказ»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44060" y="1862534"/>
            <a:ext cx="115288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 smtClean="0"/>
              <a:t>закупки</a:t>
            </a:r>
          </a:p>
          <a:p>
            <a:endParaRPr lang="ru-RU" sz="500" dirty="0"/>
          </a:p>
          <a:p>
            <a:r>
              <a:rPr lang="ru-RU" sz="1100" dirty="0"/>
              <a:t>к</a:t>
            </a:r>
            <a:r>
              <a:rPr lang="ru-RU" sz="1100" dirty="0" smtClean="0"/>
              <a:t>онтроль по</a:t>
            </a:r>
          </a:p>
          <a:p>
            <a:r>
              <a:rPr lang="ru-RU" sz="1100" dirty="0" smtClean="0"/>
              <a:t>план-графику</a:t>
            </a:r>
            <a:endParaRPr lang="ru-RU" sz="1100" dirty="0"/>
          </a:p>
          <a:p>
            <a:endParaRPr lang="ru-RU" sz="11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704400" y="1286816"/>
            <a:ext cx="1832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АС «Бюджет»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90885" y="1868957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/>
              <a:t>контроль</a:t>
            </a:r>
          </a:p>
          <a:p>
            <a:r>
              <a:rPr lang="ru-RU" sz="1100" dirty="0"/>
              <a:t>на </a:t>
            </a:r>
            <a:r>
              <a:rPr lang="ru-RU" sz="1100" dirty="0" err="1"/>
              <a:t>непревышение</a:t>
            </a:r>
            <a:endParaRPr lang="ru-RU" sz="1100" dirty="0"/>
          </a:p>
          <a:p>
            <a:r>
              <a:rPr lang="ru-RU" sz="1100" dirty="0"/>
              <a:t>лимитов бюджетных</a:t>
            </a:r>
          </a:p>
          <a:p>
            <a:r>
              <a:rPr lang="ru-RU" sz="1100" dirty="0"/>
              <a:t>обязательств</a:t>
            </a:r>
          </a:p>
        </p:txBody>
      </p:sp>
      <p:sp>
        <p:nvSpPr>
          <p:cNvPr id="55" name="Стрелка вправо 54"/>
          <p:cNvSpPr/>
          <p:nvPr/>
        </p:nvSpPr>
        <p:spPr>
          <a:xfrm rot="16200000">
            <a:off x="6326074" y="824827"/>
            <a:ext cx="524299" cy="288033"/>
          </a:xfrm>
          <a:prstGeom prst="rightArrow">
            <a:avLst>
              <a:gd name="adj1" fmla="val 50000"/>
              <a:gd name="adj2" fmla="val 8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357692" y="620688"/>
            <a:ext cx="1086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" descr="C:\Users\1\Documents\Презентация на конкурс\картинки\Кольц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7" y="4090487"/>
            <a:ext cx="7704856" cy="20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72200" y="403200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бюджета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36196" y="522000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закупок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00000" y="56612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заказа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7584" y="5544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0305" y="6236295"/>
            <a:ext cx="1986569" cy="577081"/>
            <a:chOff x="137160" y="6105861"/>
            <a:chExt cx="1986569" cy="577081"/>
          </a:xfrm>
        </p:grpSpPr>
        <p:pic>
          <p:nvPicPr>
            <p:cNvPr id="61" name="Picture 3" descr="C:\Users\1\Desktop\samara светлый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6165304"/>
              <a:ext cx="792088" cy="47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137160" y="6105861"/>
              <a:ext cx="126348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Администрация</a:t>
              </a:r>
            </a:p>
            <a:p>
              <a:pPr algn="ctr"/>
              <a:r>
                <a:rPr lang="ru-RU" sz="1050" b="1" dirty="0"/>
                <a:t>г</a:t>
              </a:r>
              <a:r>
                <a:rPr lang="ru-RU" sz="1050" b="1" dirty="0" smtClean="0"/>
                <a:t>ородского округа</a:t>
              </a:r>
            </a:p>
            <a:p>
              <a:pPr algn="ctr"/>
              <a:r>
                <a:rPr lang="ru-RU" sz="1050" b="1" dirty="0" smtClean="0"/>
                <a:t>Самара</a:t>
              </a:r>
              <a:endParaRPr lang="ru-RU" sz="1050" b="1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380312" y="6236295"/>
            <a:ext cx="1704772" cy="577081"/>
            <a:chOff x="3851920" y="6105860"/>
            <a:chExt cx="1704772" cy="577081"/>
          </a:xfrm>
        </p:grpSpPr>
        <p:sp>
          <p:nvSpPr>
            <p:cNvPr id="64" name="TextBox 63"/>
            <p:cNvSpPr txBox="1"/>
            <p:nvPr/>
          </p:nvSpPr>
          <p:spPr>
            <a:xfrm>
              <a:off x="4499992" y="6105860"/>
              <a:ext cx="105670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Правительство</a:t>
              </a:r>
            </a:p>
            <a:p>
              <a:pPr algn="ctr"/>
              <a:r>
                <a:rPr lang="ru-RU" sz="1050" b="1" dirty="0" smtClean="0"/>
                <a:t>Самарской</a:t>
              </a:r>
            </a:p>
            <a:p>
              <a:pPr algn="ctr"/>
              <a:r>
                <a:rPr lang="ru-RU" sz="1050" b="1" dirty="0" smtClean="0"/>
                <a:t>области</a:t>
              </a:r>
              <a:endParaRPr lang="ru-RU" sz="1050" b="1" dirty="0"/>
            </a:p>
          </p:txBody>
        </p:sp>
        <p:pic>
          <p:nvPicPr>
            <p:cNvPr id="65" name="Picture 4" descr="C:\Users\1\Desktop\Область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6165304"/>
              <a:ext cx="710070" cy="47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TextBox 65"/>
          <p:cNvSpPr txBox="1"/>
          <p:nvPr/>
        </p:nvSpPr>
        <p:spPr>
          <a:xfrm>
            <a:off x="0" y="4284000"/>
            <a:ext cx="335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Постановка </a:t>
            </a:r>
            <a:r>
              <a:rPr lang="ru-RU" dirty="0" smtClean="0"/>
              <a:t>на учет бюджетных обязательств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2807620" y="3917069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Санкционирование расходов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25104" y="2348880"/>
            <a:ext cx="151216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  <a:p>
            <a:pPr algn="ctr"/>
            <a:r>
              <a:rPr lang="ru-RU" sz="14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(заказчики)</a:t>
            </a:r>
            <a:endParaRPr lang="ru-RU" sz="1400" b="1" cap="all" dirty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434000" y="2370366"/>
            <a:ext cx="147829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  <a:p>
            <a:pPr algn="ctr"/>
            <a:r>
              <a:rPr lang="ru-RU" sz="14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(заказчики)</a:t>
            </a:r>
            <a:endParaRPr lang="ru-RU" sz="1400" b="1" cap="all" dirty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5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3036243" y="2727212"/>
            <a:ext cx="31242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ФИНАНСОВЫЙ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о.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САМАРА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(уполномоченный орган)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908720"/>
            <a:ext cx="8784976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77200" y="1290096"/>
            <a:ext cx="15588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«Прогноз и планирование бюджета»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286824"/>
            <a:ext cx="1774800" cy="5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Нормативно-справочная информация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04400" y="1290096"/>
            <a:ext cx="1832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 «Бюджет»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01600" y="1290096"/>
            <a:ext cx="1778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«Госзаказ»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34000" y="1290096"/>
            <a:ext cx="14760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«БАРС – Бюджет С»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6987" y="960983"/>
            <a:ext cx="4070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4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АВТОМАТИЗАЦИИ</a:t>
            </a:r>
            <a:endParaRPr lang="ru-RU" sz="1400" b="1" spc="43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63265" y="263436"/>
            <a:ext cx="1836000" cy="3572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</a:rPr>
              <a:t>Единая </a:t>
            </a:r>
            <a:r>
              <a:rPr lang="ru-RU" sz="1000" b="1" dirty="0" smtClean="0">
                <a:solidFill>
                  <a:schemeClr val="tx1"/>
                </a:solidFill>
              </a:rPr>
              <a:t>информационная </a:t>
            </a:r>
            <a:r>
              <a:rPr lang="ru-RU" sz="1000" b="1" dirty="0">
                <a:solidFill>
                  <a:schemeClr val="tx1"/>
                </a:solidFill>
              </a:rPr>
              <a:t>система </a:t>
            </a:r>
            <a:r>
              <a:rPr lang="ru-RU" sz="1000" b="1" dirty="0" smtClean="0">
                <a:solidFill>
                  <a:schemeClr val="tx1"/>
                </a:solidFill>
              </a:rPr>
              <a:t>в </a:t>
            </a:r>
            <a:r>
              <a:rPr lang="ru-RU" sz="1000" b="1" dirty="0">
                <a:solidFill>
                  <a:schemeClr val="tx1"/>
                </a:solidFill>
              </a:rPr>
              <a:t>сфере </a:t>
            </a:r>
            <a:r>
              <a:rPr lang="ru-RU" sz="1000" b="1" dirty="0" smtClean="0">
                <a:solidFill>
                  <a:schemeClr val="tx1"/>
                </a:solidFill>
              </a:rPr>
              <a:t>закупок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6105" y="337779"/>
            <a:ext cx="1438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Федеральное казначейство</a:t>
            </a:r>
            <a:endParaRPr lang="ru-RU" sz="8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26" y="229318"/>
            <a:ext cx="346117" cy="3852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44134" y="620688"/>
            <a:ext cx="196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05" y="3050957"/>
            <a:ext cx="16662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</a:t>
            </a:r>
            <a:r>
              <a:rPr lang="ru-RU" sz="1400" dirty="0" smtClean="0"/>
              <a:t>средств</a:t>
            </a:r>
          </a:p>
          <a:p>
            <a:r>
              <a:rPr lang="ru-RU" sz="1400" dirty="0" smtClean="0"/>
              <a:t>(заказчики)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377405" y="3050957"/>
            <a:ext cx="16662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</a:t>
            </a:r>
            <a:r>
              <a:rPr lang="ru-RU" sz="1400" dirty="0" smtClean="0"/>
              <a:t>средств</a:t>
            </a:r>
          </a:p>
          <a:p>
            <a:r>
              <a:rPr lang="ru-RU" sz="1400" dirty="0" smtClean="0"/>
              <a:t>(заказчики)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695641" y="2708920"/>
            <a:ext cx="1842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контракте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85578" y="2722820"/>
            <a:ext cx="1842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контракте</a:t>
            </a:r>
          </a:p>
        </p:txBody>
      </p:sp>
      <p:pic>
        <p:nvPicPr>
          <p:cNvPr id="37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60" y="2999531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60" y="2999530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60" y="2999529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60" y="2999528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60" y="2999527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72" y="2969012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72" y="2969011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2" y="2969010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72" y="2969009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9008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5601599" y="1286816"/>
            <a:ext cx="1778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АИС «Госзаказ»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35891" y="1880245"/>
            <a:ext cx="1760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 smtClean="0"/>
              <a:t>сведения о контракте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704400" y="1286816"/>
            <a:ext cx="1832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АС «Бюджет»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93665" y="1889641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/>
              <a:t>контроль</a:t>
            </a:r>
          </a:p>
          <a:p>
            <a:r>
              <a:rPr lang="ru-RU" sz="1100" dirty="0"/>
              <a:t>на </a:t>
            </a:r>
            <a:r>
              <a:rPr lang="ru-RU" sz="1100" dirty="0" err="1"/>
              <a:t>непревышение</a:t>
            </a:r>
            <a:endParaRPr lang="ru-RU" sz="1100" dirty="0"/>
          </a:p>
          <a:p>
            <a:r>
              <a:rPr lang="ru-RU" sz="1100" dirty="0"/>
              <a:t>лимитов бюджетных</a:t>
            </a:r>
          </a:p>
          <a:p>
            <a:r>
              <a:rPr lang="ru-RU" sz="1100" dirty="0"/>
              <a:t>обязательств</a:t>
            </a:r>
          </a:p>
        </p:txBody>
      </p:sp>
      <p:sp>
        <p:nvSpPr>
          <p:cNvPr id="52" name="Стрелка вправо 51"/>
          <p:cNvSpPr/>
          <p:nvPr/>
        </p:nvSpPr>
        <p:spPr>
          <a:xfrm rot="16200000">
            <a:off x="6326074" y="824827"/>
            <a:ext cx="524299" cy="288033"/>
          </a:xfrm>
          <a:prstGeom prst="rightArrow">
            <a:avLst>
              <a:gd name="adj1" fmla="val 50000"/>
              <a:gd name="adj2" fmla="val 8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364088" y="620688"/>
            <a:ext cx="1086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2" descr="C:\Users\1\Documents\Презентация на конкурс\картинки\Кольц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7" y="4090487"/>
            <a:ext cx="7704856" cy="20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420000" y="392400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бюджета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36000" y="403200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закупок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44012" y="520393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заказа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3888" y="560476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0305" y="6236295"/>
            <a:ext cx="1986569" cy="577081"/>
            <a:chOff x="137160" y="6105861"/>
            <a:chExt cx="1986569" cy="577081"/>
          </a:xfrm>
        </p:grpSpPr>
        <p:pic>
          <p:nvPicPr>
            <p:cNvPr id="60" name="Picture 3" descr="C:\Users\1\Desktop\samara светлый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6165304"/>
              <a:ext cx="792088" cy="47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137160" y="6105861"/>
              <a:ext cx="126348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Администрация</a:t>
              </a:r>
            </a:p>
            <a:p>
              <a:pPr algn="ctr"/>
              <a:r>
                <a:rPr lang="ru-RU" sz="1050" b="1" dirty="0"/>
                <a:t>г</a:t>
              </a:r>
              <a:r>
                <a:rPr lang="ru-RU" sz="1050" b="1" dirty="0" smtClean="0"/>
                <a:t>ородского округа</a:t>
              </a:r>
            </a:p>
            <a:p>
              <a:pPr algn="ctr"/>
              <a:r>
                <a:rPr lang="ru-RU" sz="1050" b="1" dirty="0" smtClean="0"/>
                <a:t>Самара</a:t>
              </a:r>
              <a:endParaRPr lang="ru-RU" sz="1050" b="1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380312" y="6236295"/>
            <a:ext cx="1704772" cy="577081"/>
            <a:chOff x="3851920" y="6105860"/>
            <a:chExt cx="1704772" cy="577081"/>
          </a:xfrm>
        </p:grpSpPr>
        <p:sp>
          <p:nvSpPr>
            <p:cNvPr id="63" name="TextBox 62"/>
            <p:cNvSpPr txBox="1"/>
            <p:nvPr/>
          </p:nvSpPr>
          <p:spPr>
            <a:xfrm>
              <a:off x="4499992" y="6105860"/>
              <a:ext cx="105670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Правительство</a:t>
              </a:r>
            </a:p>
            <a:p>
              <a:pPr algn="ctr"/>
              <a:r>
                <a:rPr lang="ru-RU" sz="1050" b="1" dirty="0" smtClean="0"/>
                <a:t>Самарской</a:t>
              </a:r>
            </a:p>
            <a:p>
              <a:pPr algn="ctr"/>
              <a:r>
                <a:rPr lang="ru-RU" sz="1050" b="1" dirty="0" smtClean="0"/>
                <a:t>области</a:t>
              </a:r>
              <a:endParaRPr lang="ru-RU" sz="1050" b="1" dirty="0"/>
            </a:p>
          </p:txBody>
        </p:sp>
        <p:pic>
          <p:nvPicPr>
            <p:cNvPr id="64" name="Picture 4" descr="C:\Users\1\Desktop\Область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6165304"/>
              <a:ext cx="710070" cy="47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TextBox 64"/>
          <p:cNvSpPr txBox="1"/>
          <p:nvPr/>
        </p:nvSpPr>
        <p:spPr>
          <a:xfrm>
            <a:off x="30290" y="5527104"/>
            <a:ext cx="335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Постановка </a:t>
            </a:r>
            <a:r>
              <a:rPr lang="ru-RU" dirty="0" smtClean="0"/>
              <a:t>на учет бюджетных обязательств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44000" y="4284000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Санкционирование расходов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25104" y="2348880"/>
            <a:ext cx="151216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  <a:p>
            <a:pPr algn="ctr"/>
            <a:r>
              <a:rPr lang="ru-RU" sz="14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(заказчики)</a:t>
            </a:r>
            <a:endParaRPr lang="ru-RU" sz="1400" b="1" cap="all" dirty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34000" y="2370366"/>
            <a:ext cx="147829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  <a:p>
            <a:pPr algn="ctr"/>
            <a:r>
              <a:rPr lang="ru-RU" sz="14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(заказчики)</a:t>
            </a:r>
            <a:endParaRPr lang="ru-RU" sz="1400" b="1" cap="all" dirty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8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79512" y="908720"/>
            <a:ext cx="8784976" cy="11581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077200" y="1290096"/>
            <a:ext cx="15588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«Прогноз и планирование бюджета»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1520" y="1286824"/>
            <a:ext cx="1774800" cy="5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Нормативно-справочная информация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704400" y="1290096"/>
            <a:ext cx="1832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 «Бюджет»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601599" y="1290096"/>
            <a:ext cx="1778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«Госзаказ»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434000" y="1290096"/>
            <a:ext cx="14760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«БАРС – Бюджет С»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36987" y="960983"/>
            <a:ext cx="4070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4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АВТОМАТИЗАЦИИ</a:t>
            </a:r>
            <a:endParaRPr lang="ru-RU" sz="1400" b="1" spc="43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305" y="3266400"/>
            <a:ext cx="166626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средств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77405" y="3266400"/>
            <a:ext cx="166626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средств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83344" y="2991434"/>
            <a:ext cx="2267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обязательства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81292" y="3005334"/>
            <a:ext cx="2251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обязательства</a:t>
            </a:r>
          </a:p>
        </p:txBody>
      </p:sp>
      <p:pic>
        <p:nvPicPr>
          <p:cNvPr id="70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60" y="3282045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60" y="3282044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60" y="3282043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60" y="3282042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60" y="3282041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72" y="3251526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72" y="3251525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2" y="3251524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72" y="3251523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51522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3760637" y="3009726"/>
            <a:ext cx="167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ФИНАНСОВЫЙ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о.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САМАРА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704400" y="1286816"/>
            <a:ext cx="1832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АС «Бюджет»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570472" y="2027360"/>
            <a:ext cx="210025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 smtClean="0"/>
              <a:t>бюджетные обязательства</a:t>
            </a:r>
          </a:p>
          <a:p>
            <a:endParaRPr lang="ru-RU" sz="300" dirty="0" smtClean="0"/>
          </a:p>
          <a:p>
            <a:r>
              <a:rPr lang="ru-RU" sz="1100" dirty="0" smtClean="0"/>
              <a:t>контроль</a:t>
            </a:r>
            <a:endParaRPr lang="ru-RU" sz="1100" dirty="0"/>
          </a:p>
          <a:p>
            <a:r>
              <a:rPr lang="ru-RU" sz="1100" dirty="0"/>
              <a:t>на </a:t>
            </a:r>
            <a:r>
              <a:rPr lang="ru-RU" sz="1100" dirty="0" err="1" smtClean="0"/>
              <a:t>непревышение</a:t>
            </a:r>
            <a:r>
              <a:rPr lang="ru-RU" sz="1100" dirty="0" smtClean="0"/>
              <a:t> лимитов</a:t>
            </a:r>
          </a:p>
          <a:p>
            <a:r>
              <a:rPr lang="ru-RU" sz="1100" dirty="0" smtClean="0"/>
              <a:t>бюджетных обязательств</a:t>
            </a:r>
            <a:endParaRPr lang="ru-RU" sz="11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5601600" y="1286816"/>
            <a:ext cx="1778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АИС «Госзаказ»</a:t>
            </a:r>
          </a:p>
        </p:txBody>
      </p:sp>
      <p:sp>
        <p:nvSpPr>
          <p:cNvPr id="84" name="Стрелка вправо 83"/>
          <p:cNvSpPr/>
          <p:nvPr/>
        </p:nvSpPr>
        <p:spPr>
          <a:xfrm flipH="1">
            <a:off x="5292080" y="1510166"/>
            <a:ext cx="480319" cy="190642"/>
          </a:xfrm>
          <a:prstGeom prst="rightArrow">
            <a:avLst>
              <a:gd name="adj1" fmla="val 50000"/>
              <a:gd name="adj2" fmla="val 8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4501247" y="1802040"/>
            <a:ext cx="1917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контракте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41117" y="1807640"/>
            <a:ext cx="1917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контракте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34000" y="1286816"/>
            <a:ext cx="14760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ПП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«БАРС – Бюджет С»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7092280" y="1510166"/>
            <a:ext cx="480319" cy="190642"/>
          </a:xfrm>
          <a:prstGeom prst="rightArrow">
            <a:avLst>
              <a:gd name="adj1" fmla="val 50000"/>
              <a:gd name="adj2" fmla="val 8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C:\Users\1\Documents\Презентация на конкурс\картинки\Кольц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7" y="4090487"/>
            <a:ext cx="7704856" cy="20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56000" y="431198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бюджета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84000" y="388800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закупок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44000" y="4032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заказа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43005" y="522626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40305" y="6236295"/>
            <a:ext cx="1986569" cy="577081"/>
            <a:chOff x="137160" y="6105861"/>
            <a:chExt cx="1986569" cy="577081"/>
          </a:xfrm>
        </p:grpSpPr>
        <p:pic>
          <p:nvPicPr>
            <p:cNvPr id="53" name="Picture 3" descr="C:\Users\1\Desktop\samara светлый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6165304"/>
              <a:ext cx="792088" cy="47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137160" y="6105861"/>
              <a:ext cx="126348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Администрация</a:t>
              </a:r>
            </a:p>
            <a:p>
              <a:pPr algn="ctr"/>
              <a:r>
                <a:rPr lang="ru-RU" sz="1050" b="1" dirty="0"/>
                <a:t>г</a:t>
              </a:r>
              <a:r>
                <a:rPr lang="ru-RU" sz="1050" b="1" dirty="0" smtClean="0"/>
                <a:t>ородского округа</a:t>
              </a:r>
            </a:p>
            <a:p>
              <a:pPr algn="ctr"/>
              <a:r>
                <a:rPr lang="ru-RU" sz="1050" b="1" dirty="0" smtClean="0"/>
                <a:t>Самара</a:t>
              </a:r>
              <a:endParaRPr lang="ru-RU" sz="1050" b="1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380312" y="6236295"/>
            <a:ext cx="1704772" cy="577081"/>
            <a:chOff x="3851920" y="6105860"/>
            <a:chExt cx="1704772" cy="577081"/>
          </a:xfrm>
        </p:grpSpPr>
        <p:sp>
          <p:nvSpPr>
            <p:cNvPr id="64" name="TextBox 63"/>
            <p:cNvSpPr txBox="1"/>
            <p:nvPr/>
          </p:nvSpPr>
          <p:spPr>
            <a:xfrm>
              <a:off x="4499992" y="6105860"/>
              <a:ext cx="105670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Правительство</a:t>
              </a:r>
            </a:p>
            <a:p>
              <a:pPr algn="ctr"/>
              <a:r>
                <a:rPr lang="ru-RU" sz="1050" b="1" dirty="0" smtClean="0"/>
                <a:t>Самарской</a:t>
              </a:r>
            </a:p>
            <a:p>
              <a:pPr algn="ctr"/>
              <a:r>
                <a:rPr lang="ru-RU" sz="1050" b="1" dirty="0" smtClean="0"/>
                <a:t>области</a:t>
              </a:r>
              <a:endParaRPr lang="ru-RU" sz="1050" b="1" dirty="0"/>
            </a:p>
          </p:txBody>
        </p:sp>
        <p:pic>
          <p:nvPicPr>
            <p:cNvPr id="65" name="Picture 4" descr="C:\Users\1\Desktop\Область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6165304"/>
              <a:ext cx="710070" cy="47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TextBox 85"/>
          <p:cNvSpPr txBox="1"/>
          <p:nvPr/>
        </p:nvSpPr>
        <p:spPr>
          <a:xfrm>
            <a:off x="2875295" y="5662989"/>
            <a:ext cx="335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Постановка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учет бюджетных обязательств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4000" y="5436000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Санкционирование расходов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62260" y="2812866"/>
            <a:ext cx="6223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899360" y="2812823"/>
            <a:ext cx="6223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</p:txBody>
      </p:sp>
    </p:spTree>
    <p:extLst>
      <p:ext uri="{BB962C8B-B14F-4D97-AF65-F5344CB8AC3E}">
        <p14:creationId xmlns:p14="http://schemas.microsoft.com/office/powerpoint/2010/main" val="34722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Презентация на конкурс\картинки\Кольц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7" y="4090487"/>
            <a:ext cx="7704856" cy="20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004" y="543599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бюджета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996" y="43187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закупок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012" y="387753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заказа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000" y="4032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</a:t>
            </a:r>
            <a:endParaRPr lang="ru-RU" b="1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1576" y="5209939"/>
            <a:ext cx="335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Постановка </a:t>
            </a:r>
            <a:r>
              <a:rPr lang="ru-RU" dirty="0" smtClean="0"/>
              <a:t>на учет бюджетных обязательств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0305" y="6236295"/>
            <a:ext cx="1986569" cy="577081"/>
            <a:chOff x="137160" y="6105861"/>
            <a:chExt cx="1986569" cy="577081"/>
          </a:xfrm>
        </p:grpSpPr>
        <p:pic>
          <p:nvPicPr>
            <p:cNvPr id="10" name="Picture 3" descr="C:\Users\1\Desktop\samara светлый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6165304"/>
              <a:ext cx="792088" cy="47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37160" y="6105861"/>
              <a:ext cx="126348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Администрация</a:t>
              </a:r>
            </a:p>
            <a:p>
              <a:pPr algn="ctr"/>
              <a:r>
                <a:rPr lang="ru-RU" sz="1050" b="1" dirty="0"/>
                <a:t>г</a:t>
              </a:r>
              <a:r>
                <a:rPr lang="ru-RU" sz="1050" b="1" dirty="0" smtClean="0"/>
                <a:t>ородского округа</a:t>
              </a:r>
            </a:p>
            <a:p>
              <a:pPr algn="ctr"/>
              <a:r>
                <a:rPr lang="ru-RU" sz="1050" b="1" dirty="0" smtClean="0"/>
                <a:t>Самара</a:t>
              </a:r>
              <a:endParaRPr lang="ru-RU" sz="105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380312" y="6236295"/>
            <a:ext cx="1704772" cy="577081"/>
            <a:chOff x="3851920" y="6105860"/>
            <a:chExt cx="1704772" cy="577081"/>
          </a:xfrm>
        </p:grpSpPr>
        <p:sp>
          <p:nvSpPr>
            <p:cNvPr id="13" name="TextBox 12"/>
            <p:cNvSpPr txBox="1"/>
            <p:nvPr/>
          </p:nvSpPr>
          <p:spPr>
            <a:xfrm>
              <a:off x="4499992" y="6105860"/>
              <a:ext cx="105670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 smtClean="0"/>
                <a:t>Правительство</a:t>
              </a:r>
            </a:p>
            <a:p>
              <a:pPr algn="ctr"/>
              <a:r>
                <a:rPr lang="ru-RU" sz="1050" b="1" dirty="0" smtClean="0"/>
                <a:t>Самарской</a:t>
              </a:r>
            </a:p>
            <a:p>
              <a:pPr algn="ctr"/>
              <a:r>
                <a:rPr lang="ru-RU" sz="1050" b="1" dirty="0" smtClean="0"/>
                <a:t>области</a:t>
              </a:r>
              <a:endParaRPr lang="ru-RU" sz="1050" b="1" dirty="0"/>
            </a:p>
          </p:txBody>
        </p:sp>
        <p:pic>
          <p:nvPicPr>
            <p:cNvPr id="14" name="Picture 4" descr="C:\Users\1\Desktop\Область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6165304"/>
              <a:ext cx="710070" cy="47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2937383" y="5617881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Санкционирование расходов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9512" y="908720"/>
            <a:ext cx="8784976" cy="11581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077200" y="1290096"/>
            <a:ext cx="15588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«Прогноз и планирование бюджета»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1286824"/>
            <a:ext cx="1774800" cy="5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Нормативно-справочная информация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704400" y="1290096"/>
            <a:ext cx="1832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 «Бюджет»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601600" y="1290096"/>
            <a:ext cx="1778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АИС «Госзаказ»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34000" y="1290096"/>
            <a:ext cx="14760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«БАРС – Бюджет С»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36987" y="960983"/>
            <a:ext cx="4070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4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АВТОМАТИЗАЦИИ</a:t>
            </a:r>
            <a:endParaRPr lang="ru-RU" sz="1400" b="1" spc="43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08" y="189330"/>
            <a:ext cx="1335577" cy="602679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124156" y="100650"/>
            <a:ext cx="1438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Федеральное казначейство</a:t>
            </a:r>
            <a:endParaRPr lang="ru-RU" sz="800" b="1" dirty="0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50" y="21167"/>
            <a:ext cx="346117" cy="38528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40305" y="3266400"/>
            <a:ext cx="166626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средств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77405" y="3266400"/>
            <a:ext cx="166626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z="1400" dirty="0"/>
              <a:t>Получатели бюджетных средств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651569" y="2991434"/>
            <a:ext cx="1931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платежные документы</a:t>
            </a:r>
            <a:endParaRPr lang="ru-RU" sz="1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41496" y="3005334"/>
            <a:ext cx="1931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платежные документы</a:t>
            </a:r>
          </a:p>
        </p:txBody>
      </p:sp>
      <p:pic>
        <p:nvPicPr>
          <p:cNvPr id="95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60" y="3282045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60" y="3282044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60" y="3282043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60" y="3282042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60" y="3282041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72" y="3251526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72" y="3251525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2" y="3251524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72" y="3251523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C:\Users\1\Documents\Презентация на конкурс\картинки\Щар крас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51522"/>
            <a:ext cx="284268" cy="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Прямоугольник 104"/>
          <p:cNvSpPr/>
          <p:nvPr/>
        </p:nvSpPr>
        <p:spPr>
          <a:xfrm>
            <a:off x="3760637" y="3009726"/>
            <a:ext cx="167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ФИНАНСОВЫЙ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о.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САМАРА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704400" y="1286816"/>
            <a:ext cx="18324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АС «Бюджет»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739589" y="2018806"/>
            <a:ext cx="176202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 smtClean="0"/>
              <a:t>реестры</a:t>
            </a:r>
          </a:p>
          <a:p>
            <a:r>
              <a:rPr lang="ru-RU" sz="1100" dirty="0" smtClean="0"/>
              <a:t>платежных поручений</a:t>
            </a:r>
          </a:p>
          <a:p>
            <a:endParaRPr lang="ru-RU" sz="300" dirty="0" smtClean="0"/>
          </a:p>
          <a:p>
            <a:endParaRPr lang="ru-RU" sz="500" dirty="0" smtClean="0"/>
          </a:p>
          <a:p>
            <a:r>
              <a:rPr lang="ru-RU" sz="1100" dirty="0" smtClean="0"/>
              <a:t>контроли</a:t>
            </a:r>
            <a:endParaRPr lang="ru-RU" sz="1100" dirty="0"/>
          </a:p>
        </p:txBody>
      </p:sp>
      <p:sp>
        <p:nvSpPr>
          <p:cNvPr id="108" name="Стрелка вправо 107"/>
          <p:cNvSpPr/>
          <p:nvPr/>
        </p:nvSpPr>
        <p:spPr>
          <a:xfrm rot="5400000" flipV="1">
            <a:off x="4497122" y="807168"/>
            <a:ext cx="592683" cy="186486"/>
          </a:xfrm>
          <a:prstGeom prst="rightArrow">
            <a:avLst>
              <a:gd name="adj1" fmla="val 50000"/>
              <a:gd name="adj2" fmla="val 8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право 108"/>
          <p:cNvSpPr/>
          <p:nvPr/>
        </p:nvSpPr>
        <p:spPr>
          <a:xfrm rot="16200000">
            <a:off x="4209090" y="807167"/>
            <a:ext cx="592683" cy="186486"/>
          </a:xfrm>
          <a:prstGeom prst="rightArrow">
            <a:avLst>
              <a:gd name="adj1" fmla="val 50000"/>
              <a:gd name="adj2" fmla="val 8944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4817512" y="591228"/>
            <a:ext cx="3049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проведении платежей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565101" y="2026517"/>
            <a:ext cx="1212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 smtClean="0"/>
              <a:t>бухгалтерский</a:t>
            </a:r>
          </a:p>
          <a:p>
            <a:r>
              <a:rPr lang="ru-RU" sz="1100" dirty="0" smtClean="0"/>
              <a:t>учет</a:t>
            </a:r>
            <a:endParaRPr lang="ru-RU" sz="11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7434000" y="1286816"/>
            <a:ext cx="1476000" cy="558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ПП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«БАРС – Бюджет С»</a:t>
            </a:r>
          </a:p>
        </p:txBody>
      </p:sp>
      <p:sp>
        <p:nvSpPr>
          <p:cNvPr id="110" name="Стрелка вправо 109"/>
          <p:cNvSpPr/>
          <p:nvPr/>
        </p:nvSpPr>
        <p:spPr>
          <a:xfrm>
            <a:off x="5436096" y="1556792"/>
            <a:ext cx="2088232" cy="249546"/>
          </a:xfrm>
          <a:prstGeom prst="rightArrow">
            <a:avLst>
              <a:gd name="adj1" fmla="val 50000"/>
              <a:gd name="adj2" fmla="val 8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3563888" y="595161"/>
            <a:ext cx="92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2260" y="2812866"/>
            <a:ext cx="6223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899360" y="2812823"/>
            <a:ext cx="6223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ВГР</a:t>
            </a:r>
          </a:p>
        </p:txBody>
      </p:sp>
    </p:spTree>
    <p:extLst>
      <p:ext uri="{BB962C8B-B14F-4D97-AF65-F5344CB8AC3E}">
        <p14:creationId xmlns:p14="http://schemas.microsoft.com/office/powerpoint/2010/main" val="6843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53" grpId="0"/>
      <p:bldP spid="53" grpId="1"/>
      <p:bldP spid="5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729</Words>
  <Application>Microsoft Office PowerPoint</Application>
  <PresentationFormat>Экран (4:3)</PresentationFormat>
  <Paragraphs>311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Internet</dc:creator>
  <cp:lastModifiedBy>Антипова Светлана Викторовна</cp:lastModifiedBy>
  <cp:revision>99</cp:revision>
  <dcterms:created xsi:type="dcterms:W3CDTF">2020-06-06T07:06:18Z</dcterms:created>
  <dcterms:modified xsi:type="dcterms:W3CDTF">2020-06-15T11:04:06Z</dcterms:modified>
</cp:coreProperties>
</file>